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Trebuchet MS Bold Italics" panose="020B0604020202020204" charset="0"/>
      <p:regular r:id="rId26"/>
    </p:embeddedFont>
    <p:embeddedFont>
      <p:font typeface="TT Rounds Condense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2222" autoAdjust="0"/>
  </p:normalViewPr>
  <p:slideViewPr>
    <p:cSldViewPr>
      <p:cViewPr varScale="1">
        <p:scale>
          <a:sx n="45" d="100"/>
          <a:sy n="45" d="100"/>
        </p:scale>
        <p:origin x="170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ayapriya34/Online_Food_Delivery_Project" TargetMode="External"/><Relationship Id="rId5" Type="http://schemas.openxmlformats.org/officeDocument/2006/relationships/hyperlink" Target="https://github.com/13-akshaya/Online_Food_Delivery/tree/main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7999" cy="10270426"/>
          </a:xfrm>
          <a:custGeom>
            <a:avLst/>
            <a:gdLst/>
            <a:ahLst/>
            <a:cxnLst/>
            <a:rect l="l" t="t" r="r" b="b"/>
            <a:pathLst>
              <a:path w="18287999" h="10270426">
                <a:moveTo>
                  <a:pt x="0" y="0"/>
                </a:moveTo>
                <a:lnTo>
                  <a:pt x="18287999" y="0"/>
                </a:lnTo>
                <a:lnTo>
                  <a:pt x="18287999" y="10270426"/>
                </a:lnTo>
                <a:lnTo>
                  <a:pt x="0" y="1027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" r="-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488" y="4701808"/>
            <a:ext cx="6122670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4800" dirty="0">
                <a:solidFill>
                  <a:srgbClr val="213669"/>
                </a:solidFill>
                <a:latin typeface="Arial Bold"/>
              </a:rPr>
              <a:t>Online Food	Delivery 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531" y="6537544"/>
            <a:ext cx="2296160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213669"/>
                </a:solidFill>
                <a:latin typeface="Arial Bold"/>
              </a:rPr>
              <a:t>Task-3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62596" cy="10261599"/>
          </a:xfrm>
          <a:custGeom>
            <a:avLst/>
            <a:gdLst/>
            <a:ahLst/>
            <a:cxnLst/>
            <a:rect l="l" t="t" r="r" b="b"/>
            <a:pathLst>
              <a:path w="18262596" h="10261599">
                <a:moveTo>
                  <a:pt x="0" y="0"/>
                </a:moveTo>
                <a:lnTo>
                  <a:pt x="18262596" y="0"/>
                </a:lnTo>
                <a:lnTo>
                  <a:pt x="18262596" y="10261599"/>
                </a:lnTo>
                <a:lnTo>
                  <a:pt x="0" y="10261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" r="-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7980" cy="10285475"/>
          </a:xfrm>
          <a:custGeom>
            <a:avLst/>
            <a:gdLst/>
            <a:ahLst/>
            <a:cxnLst/>
            <a:rect l="l" t="t" r="r" b="b"/>
            <a:pathLst>
              <a:path w="18287980" h="10285475">
                <a:moveTo>
                  <a:pt x="0" y="0"/>
                </a:moveTo>
                <a:lnTo>
                  <a:pt x="18287980" y="0"/>
                </a:lnTo>
                <a:lnTo>
                  <a:pt x="18287980" y="10285475"/>
                </a:lnTo>
                <a:lnTo>
                  <a:pt x="0" y="1028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" b="-2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311648" y="2840827"/>
            <a:ext cx="9620250" cy="151130"/>
            <a:chOff x="0" y="0"/>
            <a:chExt cx="12827000" cy="2015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7000" cy="200787"/>
            </a:xfrm>
            <a:custGeom>
              <a:avLst/>
              <a:gdLst/>
              <a:ahLst/>
              <a:cxnLst/>
              <a:rect l="l" t="t" r="r" b="b"/>
              <a:pathLst>
                <a:path w="12827000" h="200787">
                  <a:moveTo>
                    <a:pt x="0" y="200787"/>
                  </a:moveTo>
                  <a:lnTo>
                    <a:pt x="12827000" y="200787"/>
                  </a:lnTo>
                  <a:lnTo>
                    <a:pt x="12827000" y="0"/>
                  </a:lnTo>
                  <a:lnTo>
                    <a:pt x="0" y="0"/>
                  </a:lnTo>
                  <a:lnTo>
                    <a:pt x="0" y="200787"/>
                  </a:lnTo>
                  <a:close/>
                </a:path>
              </a:pathLst>
            </a:custGeom>
            <a:solidFill>
              <a:srgbClr val="F0C7C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385669" y="3570513"/>
            <a:ext cx="2362199" cy="2362199"/>
          </a:xfrm>
          <a:custGeom>
            <a:avLst/>
            <a:gdLst/>
            <a:ahLst/>
            <a:cxnLst/>
            <a:rect l="l" t="t" r="r" b="b"/>
            <a:pathLst>
              <a:path w="2362199" h="2362199">
                <a:moveTo>
                  <a:pt x="0" y="0"/>
                </a:moveTo>
                <a:lnTo>
                  <a:pt x="2362199" y="0"/>
                </a:lnTo>
                <a:lnTo>
                  <a:pt x="2362199" y="2362199"/>
                </a:lnTo>
                <a:lnTo>
                  <a:pt x="0" y="236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11648" y="1302480"/>
            <a:ext cx="9639300" cy="1590675"/>
            <a:chOff x="0" y="0"/>
            <a:chExt cx="12852400" cy="2120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52400" cy="2120900"/>
            </a:xfrm>
            <a:custGeom>
              <a:avLst/>
              <a:gdLst/>
              <a:ahLst/>
              <a:cxnLst/>
              <a:rect l="l" t="t" r="r" b="b"/>
              <a:pathLst>
                <a:path w="12852400" h="2120900">
                  <a:moveTo>
                    <a:pt x="12852400" y="2120900"/>
                  </a:moveTo>
                  <a:lnTo>
                    <a:pt x="0" y="2120900"/>
                  </a:lnTo>
                  <a:lnTo>
                    <a:pt x="0" y="0"/>
                  </a:lnTo>
                  <a:lnTo>
                    <a:pt x="12852400" y="0"/>
                  </a:lnTo>
                  <a:lnTo>
                    <a:pt x="12852400" y="2120900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343390" y="1459723"/>
            <a:ext cx="9620250" cy="952184"/>
            <a:chOff x="0" y="0"/>
            <a:chExt cx="12827000" cy="12695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7000" cy="1269619"/>
            </a:xfrm>
            <a:custGeom>
              <a:avLst/>
              <a:gdLst/>
              <a:ahLst/>
              <a:cxnLst/>
              <a:rect l="l" t="t" r="r" b="b"/>
              <a:pathLst>
                <a:path w="12827000" h="1269619">
                  <a:moveTo>
                    <a:pt x="0" y="0"/>
                  </a:moveTo>
                  <a:lnTo>
                    <a:pt x="12827000" y="0"/>
                  </a:lnTo>
                  <a:lnTo>
                    <a:pt x="12827000" y="1269619"/>
                  </a:lnTo>
                  <a:lnTo>
                    <a:pt x="0" y="1269619"/>
                  </a:lnTo>
                  <a:close/>
                </a:path>
              </a:pathLst>
            </a:custGeom>
            <a:solidFill>
              <a:srgbClr val="2136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827000" cy="128862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spc="84">
                  <a:solidFill>
                    <a:srgbClr val="FFFFFF"/>
                  </a:solidFill>
                  <a:latin typeface="Trebuchet MS Bold Italics"/>
                </a:rPr>
                <a:t>Submission Github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001000" y="4425152"/>
            <a:ext cx="5407662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u="sng" spc="-100" dirty="0">
                <a:solidFill>
                  <a:srgbClr val="0000FF"/>
                </a:solidFill>
                <a:latin typeface="Trebuchet MS"/>
                <a:hlinkClick r:id="rId5"/>
              </a:rPr>
              <a:t>https://github.com/13-akshaya/Online_Food_Delivery/tree/main</a:t>
            </a:r>
            <a:endParaRPr lang="en-US" sz="1800" u="sng" spc="-100" dirty="0">
              <a:solidFill>
                <a:srgbClr val="0000FF"/>
              </a:solidFill>
              <a:latin typeface="Trebuchet MS"/>
              <a:hlinkClick r:id="rId6" tooltip="https://github.com/Jayapriya34/Online_Food_Delivery_Proje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5476"/>
          </a:xfrm>
          <a:custGeom>
            <a:avLst/>
            <a:gdLst/>
            <a:ahLst/>
            <a:cxnLst/>
            <a:rect l="l" t="t" r="r" b="b"/>
            <a:pathLst>
              <a:path w="18287999" h="10285476">
                <a:moveTo>
                  <a:pt x="0" y="0"/>
                </a:moveTo>
                <a:lnTo>
                  <a:pt x="18287999" y="0"/>
                </a:lnTo>
                <a:lnTo>
                  <a:pt x="18287999" y="10285476"/>
                </a:lnTo>
                <a:lnTo>
                  <a:pt x="0" y="10285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" b="-2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" r="-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276341"/>
            <a:ext cx="9467850" cy="8058150"/>
            <a:chOff x="0" y="0"/>
            <a:chExt cx="12623800" cy="10744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23800" cy="10744200"/>
            </a:xfrm>
            <a:custGeom>
              <a:avLst/>
              <a:gdLst/>
              <a:ahLst/>
              <a:cxnLst/>
              <a:rect l="l" t="t" r="r" b="b"/>
              <a:pathLst>
                <a:path w="12623800" h="10744200">
                  <a:moveTo>
                    <a:pt x="12623800" y="10744200"/>
                  </a:moveTo>
                  <a:lnTo>
                    <a:pt x="0" y="10744200"/>
                  </a:lnTo>
                  <a:lnTo>
                    <a:pt x="0" y="0"/>
                  </a:lnTo>
                  <a:lnTo>
                    <a:pt x="12623800" y="0"/>
                  </a:lnTo>
                  <a:lnTo>
                    <a:pt x="12623800" y="10744200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1639883"/>
            <a:ext cx="285750" cy="647700"/>
            <a:chOff x="0" y="0"/>
            <a:chExt cx="381000" cy="863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000" cy="863600"/>
            </a:xfrm>
            <a:custGeom>
              <a:avLst/>
              <a:gdLst/>
              <a:ahLst/>
              <a:cxnLst/>
              <a:rect l="l" t="t" r="r" b="b"/>
              <a:pathLst>
                <a:path w="381000" h="863600">
                  <a:moveTo>
                    <a:pt x="381000" y="863600"/>
                  </a:moveTo>
                  <a:lnTo>
                    <a:pt x="0" y="863600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863600"/>
                  </a:lnTo>
                  <a:close/>
                </a:path>
              </a:pathLst>
            </a:custGeom>
            <a:solidFill>
              <a:srgbClr val="C78B3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6721" y="1587575"/>
            <a:ext cx="6581775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650" spc="-5">
                <a:solidFill>
                  <a:srgbClr val="C78B32"/>
                </a:solidFill>
                <a:latin typeface="Arial Bold"/>
              </a:rPr>
              <a:t>Online Food Delivery Website</a:t>
            </a:r>
          </a:p>
        </p:txBody>
      </p:sp>
      <p:sp>
        <p:nvSpPr>
          <p:cNvPr id="8" name="Freeform 8"/>
          <p:cNvSpPr/>
          <p:nvPr/>
        </p:nvSpPr>
        <p:spPr>
          <a:xfrm>
            <a:off x="776132" y="2677639"/>
            <a:ext cx="114300" cy="114299"/>
          </a:xfrm>
          <a:custGeom>
            <a:avLst/>
            <a:gdLst/>
            <a:ahLst/>
            <a:cxnLst/>
            <a:rect l="l" t="t" r="r" b="b"/>
            <a:pathLst>
              <a:path w="114300" h="114299">
                <a:moveTo>
                  <a:pt x="0" y="0"/>
                </a:moveTo>
                <a:lnTo>
                  <a:pt x="114300" y="0"/>
                </a:lnTo>
                <a:lnTo>
                  <a:pt x="114300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6132" y="3934939"/>
            <a:ext cx="114300" cy="114299"/>
          </a:xfrm>
          <a:custGeom>
            <a:avLst/>
            <a:gdLst/>
            <a:ahLst/>
            <a:cxnLst/>
            <a:rect l="l" t="t" r="r" b="b"/>
            <a:pathLst>
              <a:path w="114300" h="114299">
                <a:moveTo>
                  <a:pt x="0" y="0"/>
                </a:moveTo>
                <a:lnTo>
                  <a:pt x="114300" y="0"/>
                </a:lnTo>
                <a:lnTo>
                  <a:pt x="114300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3527" y="2479963"/>
            <a:ext cx="8124190" cy="253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99" spc="-5" dirty="0">
                <a:solidFill>
                  <a:srgbClr val="FFFFFF"/>
                </a:solidFill>
                <a:latin typeface="Arimo"/>
              </a:rPr>
              <a:t>It is a online food delivery platform that connects  hungry customers with a wide variety of restaurants  and cuisines .</a:t>
            </a:r>
          </a:p>
          <a:p>
            <a:pPr algn="just">
              <a:lnSpc>
                <a:spcPts val="3300"/>
              </a:lnSpc>
            </a:pPr>
            <a:r>
              <a:rPr lang="en-US" sz="2799" spc="-5" dirty="0">
                <a:solidFill>
                  <a:srgbClr val="FFFFFF"/>
                </a:solidFill>
                <a:latin typeface="Arimo"/>
              </a:rPr>
              <a:t>It is a user-friendly website ensuring seamless and  satisfying experience for both users and restaurant  partners.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8534550" y="484226"/>
            <a:ext cx="9753449" cy="9802773"/>
          </a:xfrm>
          <a:custGeom>
            <a:avLst/>
            <a:gdLst/>
            <a:ahLst/>
            <a:cxnLst/>
            <a:rect l="l" t="t" r="r" b="b"/>
            <a:pathLst>
              <a:path w="9753449" h="9802773">
                <a:moveTo>
                  <a:pt x="0" y="0"/>
                </a:moveTo>
                <a:lnTo>
                  <a:pt x="9753449" y="0"/>
                </a:lnTo>
                <a:lnTo>
                  <a:pt x="9753449" y="9802773"/>
                </a:lnTo>
                <a:lnTo>
                  <a:pt x="0" y="9802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" b="-38"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932765"/>
              </p:ext>
            </p:extLst>
          </p:nvPr>
        </p:nvGraphicFramePr>
        <p:xfrm>
          <a:off x="485917" y="5143493"/>
          <a:ext cx="8483600" cy="2590807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019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7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24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spc="16">
                          <a:solidFill>
                            <a:srgbClr val="C78B32"/>
                          </a:solidFill>
                        </a:rPr>
                        <a:t>LMS Username</a:t>
                      </a:r>
                      <a:endParaRPr 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spc="21" dirty="0">
                          <a:solidFill>
                            <a:srgbClr val="C78B32"/>
                          </a:solidFill>
                        </a:rPr>
                        <a:t>        Name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spc="21" dirty="0">
                          <a:solidFill>
                            <a:srgbClr val="C78B32"/>
                          </a:solidFill>
                        </a:rPr>
                        <a:t>     Batch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561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16">
                          <a:solidFill>
                            <a:srgbClr val="FFFFFF"/>
                          </a:solidFill>
                        </a:rPr>
                        <a:t>au910020104002</a:t>
                      </a:r>
                      <a:endParaRPr 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ABINAYA  P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CC2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48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1F2F5"/>
                          </a:solidFill>
                        </a:rPr>
                        <a:t>au910020104004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AKSHAYA   S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CC2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16">
                          <a:solidFill>
                            <a:srgbClr val="FFFFFF"/>
                          </a:solidFill>
                        </a:rPr>
                        <a:t>au910020104015</a:t>
                      </a:r>
                      <a:endParaRPr 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JAYAPRIYA   S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CC2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56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16">
                          <a:solidFill>
                            <a:srgbClr val="FFFFFF"/>
                          </a:solidFill>
                        </a:rPr>
                        <a:t>au910020104038</a:t>
                      </a:r>
                      <a:endParaRPr 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SANJAY   N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16" dirty="0">
                          <a:solidFill>
                            <a:srgbClr val="FFFFFF"/>
                          </a:solidFill>
                        </a:rPr>
                        <a:t>           CC2</a:t>
                      </a:r>
                      <a:endParaRPr lang="en-US" sz="1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" b="-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1049" y="6249131"/>
            <a:ext cx="350520" cy="788035"/>
            <a:chOff x="0" y="0"/>
            <a:chExt cx="467360" cy="1050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233" cy="1050544"/>
            </a:xfrm>
            <a:custGeom>
              <a:avLst/>
              <a:gdLst/>
              <a:ahLst/>
              <a:cxnLst/>
              <a:rect l="l" t="t" r="r" b="b"/>
              <a:pathLst>
                <a:path w="467233" h="1050544">
                  <a:moveTo>
                    <a:pt x="467233" y="1050544"/>
                  </a:moveTo>
                  <a:lnTo>
                    <a:pt x="0" y="1050544"/>
                  </a:lnTo>
                  <a:lnTo>
                    <a:pt x="0" y="0"/>
                  </a:lnTo>
                  <a:lnTo>
                    <a:pt x="467233" y="0"/>
                  </a:lnTo>
                  <a:lnTo>
                    <a:pt x="467233" y="1050544"/>
                  </a:lnTo>
                  <a:close/>
                </a:path>
              </a:pathLst>
            </a:custGeom>
            <a:solidFill>
              <a:srgbClr val="C78B3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98863" y="6686190"/>
            <a:ext cx="34924" cy="2372359"/>
            <a:chOff x="0" y="0"/>
            <a:chExt cx="46565" cy="3163145"/>
          </a:xfrm>
        </p:grpSpPr>
        <p:sp>
          <p:nvSpPr>
            <p:cNvPr id="6" name="Freeform 6"/>
            <p:cNvSpPr/>
            <p:nvPr/>
          </p:nvSpPr>
          <p:spPr>
            <a:xfrm>
              <a:off x="0" y="6223"/>
              <a:ext cx="46482" cy="3149727"/>
            </a:xfrm>
            <a:custGeom>
              <a:avLst/>
              <a:gdLst/>
              <a:ahLst/>
              <a:cxnLst/>
              <a:rect l="l" t="t" r="r" b="b"/>
              <a:pathLst>
                <a:path w="46482" h="3149727">
                  <a:moveTo>
                    <a:pt x="12700" y="0"/>
                  </a:moveTo>
                  <a:lnTo>
                    <a:pt x="46482" y="3149600"/>
                  </a:lnTo>
                  <a:lnTo>
                    <a:pt x="33782" y="3149727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C78B3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983" y="877376"/>
            <a:ext cx="40005" cy="4836160"/>
            <a:chOff x="0" y="0"/>
            <a:chExt cx="53340" cy="6448213"/>
          </a:xfrm>
        </p:grpSpPr>
        <p:sp>
          <p:nvSpPr>
            <p:cNvPr id="8" name="Freeform 8"/>
            <p:cNvSpPr/>
            <p:nvPr/>
          </p:nvSpPr>
          <p:spPr>
            <a:xfrm>
              <a:off x="0" y="6350"/>
              <a:ext cx="52832" cy="6434836"/>
            </a:xfrm>
            <a:custGeom>
              <a:avLst/>
              <a:gdLst/>
              <a:ahLst/>
              <a:cxnLst/>
              <a:rect l="l" t="t" r="r" b="b"/>
              <a:pathLst>
                <a:path w="52832" h="6434836">
                  <a:moveTo>
                    <a:pt x="52832" y="0"/>
                  </a:moveTo>
                  <a:lnTo>
                    <a:pt x="12700" y="6434836"/>
                  </a:lnTo>
                  <a:lnTo>
                    <a:pt x="0" y="6434709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1049" y="452011"/>
            <a:ext cx="350520" cy="788035"/>
            <a:chOff x="0" y="0"/>
            <a:chExt cx="467360" cy="10507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233" cy="1050544"/>
            </a:xfrm>
            <a:custGeom>
              <a:avLst/>
              <a:gdLst/>
              <a:ahLst/>
              <a:cxnLst/>
              <a:rect l="l" t="t" r="r" b="b"/>
              <a:pathLst>
                <a:path w="467233" h="1050544">
                  <a:moveTo>
                    <a:pt x="467233" y="1050544"/>
                  </a:moveTo>
                  <a:lnTo>
                    <a:pt x="0" y="1050544"/>
                  </a:lnTo>
                  <a:lnTo>
                    <a:pt x="0" y="0"/>
                  </a:lnTo>
                  <a:lnTo>
                    <a:pt x="467233" y="0"/>
                  </a:lnTo>
                  <a:lnTo>
                    <a:pt x="467233" y="1050544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16000" y="371475"/>
            <a:ext cx="1728470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A5394"/>
                </a:solidFill>
                <a:latin typeface="Arial Bold"/>
              </a:rPr>
              <a:t>Task 3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272" y="1138100"/>
            <a:ext cx="16574135" cy="869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5">
                <a:solidFill>
                  <a:srgbClr val="0A5394"/>
                </a:solidFill>
                <a:latin typeface="Arial Bold"/>
              </a:rPr>
              <a:t>Evaluation Metric: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Performance Metrics: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Measure page load times and optimize for faster loading using tools like Lighthouse. Ensure a  smooth user experience across different network conditions.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User Experience (UX):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Collect feedback on the overall design and usability through surveys or user testing. Evaluate the  accessibility of the website for users with disabilities.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Error Handling: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Test and handle errors effectively. Track error rates and implement user-friendly error messages to  guide users when issues arise.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Scalability: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Assess the performance of the application under various loads. Optimize code and resources to  handle increased user traffic during peak times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User Engagement: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Monitor user engagement metrics, such as time spent on the platform and interaction rates. Analyze  user behavior to improve features that enhance engagement</a:t>
            </a:r>
          </a:p>
          <a:p>
            <a:pPr algn="l">
              <a:lnSpc>
                <a:spcPts val="3165"/>
              </a:lnSpc>
            </a:pPr>
            <a:r>
              <a:rPr lang="en-US" sz="2900" spc="-5">
                <a:solidFill>
                  <a:srgbClr val="000000"/>
                </a:solidFill>
                <a:latin typeface="Arial Bold"/>
              </a:rPr>
              <a:t>Browser Compatibility: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"/>
              </a:rPr>
              <a:t>Test the application on different browsers to ensure compatibility. Resolve any issues that may arise  on specific browsers.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32" y="5954140"/>
            <a:ext cx="352425" cy="2666365"/>
            <a:chOff x="0" y="0"/>
            <a:chExt cx="469900" cy="3555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900" cy="3554984"/>
            </a:xfrm>
            <a:custGeom>
              <a:avLst/>
              <a:gdLst/>
              <a:ahLst/>
              <a:cxnLst/>
              <a:rect l="l" t="t" r="r" b="b"/>
              <a:pathLst>
                <a:path w="469900" h="3554984">
                  <a:moveTo>
                    <a:pt x="469900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215519" y="1003300"/>
                  </a:lnTo>
                  <a:lnTo>
                    <a:pt x="244348" y="3552190"/>
                  </a:lnTo>
                  <a:lnTo>
                    <a:pt x="247142" y="3554984"/>
                  </a:lnTo>
                  <a:lnTo>
                    <a:pt x="254254" y="3554857"/>
                  </a:lnTo>
                  <a:lnTo>
                    <a:pt x="257048" y="3552063"/>
                  </a:lnTo>
                  <a:lnTo>
                    <a:pt x="228219" y="1003300"/>
                  </a:lnTo>
                  <a:lnTo>
                    <a:pt x="469900" y="1003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C78B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41032" y="451941"/>
            <a:ext cx="352425" cy="4525010"/>
            <a:chOff x="0" y="0"/>
            <a:chExt cx="469900" cy="60333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900" cy="6032627"/>
            </a:xfrm>
            <a:custGeom>
              <a:avLst/>
              <a:gdLst/>
              <a:ahLst/>
              <a:cxnLst/>
              <a:rect l="l" t="t" r="r" b="b"/>
              <a:pathLst>
                <a:path w="469900" h="6032627">
                  <a:moveTo>
                    <a:pt x="469900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213233" y="1003300"/>
                  </a:lnTo>
                  <a:lnTo>
                    <a:pt x="244221" y="6029833"/>
                  </a:lnTo>
                  <a:lnTo>
                    <a:pt x="247015" y="6032627"/>
                  </a:lnTo>
                  <a:lnTo>
                    <a:pt x="254127" y="6032627"/>
                  </a:lnTo>
                  <a:lnTo>
                    <a:pt x="256921" y="6029833"/>
                  </a:lnTo>
                  <a:lnTo>
                    <a:pt x="225933" y="1003300"/>
                  </a:lnTo>
                  <a:lnTo>
                    <a:pt x="469900" y="1003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0282" y="405642"/>
            <a:ext cx="4878070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3669"/>
                </a:solidFill>
                <a:latin typeface="Arial Bold"/>
              </a:rPr>
              <a:t>Step-Wise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8084" y="1587373"/>
            <a:ext cx="12571095" cy="770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Performance Metrics: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Optimize for fast loading using tools like Lighthouse.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User Experience (UX):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Collect feedback on design and usability through  surveys or user testing.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Error Handling: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Track and address errors effectively with user-friendly  messages.</a:t>
            </a:r>
          </a:p>
          <a:p>
            <a:pPr algn="l">
              <a:lnSpc>
                <a:spcPts val="3479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Security: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Conduct security audits and ensure secure data transmission.</a:t>
            </a:r>
          </a:p>
          <a:p>
            <a:pPr algn="l">
              <a:lnSpc>
                <a:spcPts val="3479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Scalability: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Optimize code for increased user traffic during peak times.</a:t>
            </a:r>
          </a:p>
          <a:p>
            <a:pPr algn="l">
              <a:lnSpc>
                <a:spcPts val="3479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User Engagement: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Monitor engagement metrics and analyze user behavior.</a:t>
            </a:r>
          </a:p>
          <a:p>
            <a:pPr algn="l">
              <a:lnSpc>
                <a:spcPts val="3479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Conversion Rates: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Track and optimize conversion rates for key actions.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Mobile Responsiveness: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Ensure a seamless experience on various mobile  devices.</a:t>
            </a:r>
          </a:p>
          <a:p>
            <a:pPr algn="l">
              <a:lnSpc>
                <a:spcPts val="2850"/>
              </a:lnSpc>
            </a:pPr>
            <a:r>
              <a:rPr lang="en-US" sz="2900" spc="-5">
                <a:solidFill>
                  <a:srgbClr val="000000"/>
                </a:solidFill>
                <a:latin typeface="Arimo Bold"/>
              </a:rPr>
              <a:t>Browser Compatibility: </a:t>
            </a:r>
            <a:r>
              <a:rPr lang="en-US" sz="2900" spc="-5">
                <a:solidFill>
                  <a:srgbClr val="000000"/>
                </a:solidFill>
                <a:latin typeface="Arimo"/>
              </a:rPr>
              <a:t>Test and resolve compatibility issues on different  browsers.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32" y="5954140"/>
            <a:ext cx="352425" cy="2666365"/>
            <a:chOff x="0" y="0"/>
            <a:chExt cx="469900" cy="3555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900" cy="3554984"/>
            </a:xfrm>
            <a:custGeom>
              <a:avLst/>
              <a:gdLst/>
              <a:ahLst/>
              <a:cxnLst/>
              <a:rect l="l" t="t" r="r" b="b"/>
              <a:pathLst>
                <a:path w="469900" h="3554984">
                  <a:moveTo>
                    <a:pt x="469900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215519" y="1003300"/>
                  </a:lnTo>
                  <a:lnTo>
                    <a:pt x="244348" y="3552190"/>
                  </a:lnTo>
                  <a:lnTo>
                    <a:pt x="247142" y="3554984"/>
                  </a:lnTo>
                  <a:lnTo>
                    <a:pt x="254254" y="3554857"/>
                  </a:lnTo>
                  <a:lnTo>
                    <a:pt x="257048" y="3552063"/>
                  </a:lnTo>
                  <a:lnTo>
                    <a:pt x="228219" y="1003300"/>
                  </a:lnTo>
                  <a:lnTo>
                    <a:pt x="469900" y="1003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C78B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41032" y="451941"/>
            <a:ext cx="352425" cy="4525010"/>
            <a:chOff x="0" y="0"/>
            <a:chExt cx="469900" cy="60333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900" cy="6032627"/>
            </a:xfrm>
            <a:custGeom>
              <a:avLst/>
              <a:gdLst/>
              <a:ahLst/>
              <a:cxnLst/>
              <a:rect l="l" t="t" r="r" b="b"/>
              <a:pathLst>
                <a:path w="469900" h="6032627">
                  <a:moveTo>
                    <a:pt x="469900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213233" y="1003300"/>
                  </a:lnTo>
                  <a:lnTo>
                    <a:pt x="244221" y="6029833"/>
                  </a:lnTo>
                  <a:lnTo>
                    <a:pt x="247015" y="6032627"/>
                  </a:lnTo>
                  <a:lnTo>
                    <a:pt x="254127" y="6032627"/>
                  </a:lnTo>
                  <a:lnTo>
                    <a:pt x="256921" y="6029833"/>
                  </a:lnTo>
                  <a:lnTo>
                    <a:pt x="225933" y="1003300"/>
                  </a:lnTo>
                  <a:lnTo>
                    <a:pt x="469900" y="1003300"/>
                  </a:lnTo>
                  <a:lnTo>
                    <a:pt x="469900" y="0"/>
                  </a:lnTo>
                  <a:close/>
                </a:path>
              </a:pathLst>
            </a:custGeom>
            <a:solidFill>
              <a:srgbClr val="21366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0282" y="405640"/>
            <a:ext cx="3278504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78B32"/>
                </a:solidFill>
                <a:latin typeface="Arial Bold"/>
              </a:rPr>
              <a:t>Task 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1480185"/>
            <a:ext cx="14548485" cy="423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4"/>
              </a:lnSpc>
            </a:pPr>
            <a:r>
              <a:rPr lang="en-US" sz="3050">
                <a:solidFill>
                  <a:srgbClr val="000000"/>
                </a:solidFill>
                <a:latin typeface="Arimo"/>
              </a:rPr>
              <a:t>The task involves developing a front-end codebase for an online food delivery  project. Beginning with a uniform design, the HTML structure is crafted consistently,  and CSS styling ensures a visually cohesive and polished appearance. Responsive  design principles are implemented for cross-device compatibility. Transitioning to an  interactive front end, JavaScript is integrated for features like dropdowns  and  sliders, providing a dynamic user experience. The codebase is evaluated using  performance metrics, user experience feedback, and security audits. Scalability,  user engagement, and mobile responsiveness are considered, ensuring a  comprehensive and effective front-end solution for the online food delivery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" y="561975"/>
            <a:ext cx="804672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41">
                <a:solidFill>
                  <a:srgbClr val="000000"/>
                </a:solidFill>
                <a:latin typeface="Arimo"/>
              </a:rPr>
              <a:t>USER INTERFACE</a:t>
            </a:r>
          </a:p>
        </p:txBody>
      </p:sp>
      <p:sp>
        <p:nvSpPr>
          <p:cNvPr id="3" name="Freeform 3"/>
          <p:cNvSpPr/>
          <p:nvPr/>
        </p:nvSpPr>
        <p:spPr>
          <a:xfrm>
            <a:off x="1905000" y="2128444"/>
            <a:ext cx="14554200" cy="6922216"/>
          </a:xfrm>
          <a:custGeom>
            <a:avLst/>
            <a:gdLst/>
            <a:ahLst/>
            <a:cxnLst/>
            <a:rect l="l" t="t" r="r" b="b"/>
            <a:pathLst>
              <a:path w="14554200" h="6922216">
                <a:moveTo>
                  <a:pt x="0" y="0"/>
                </a:moveTo>
                <a:lnTo>
                  <a:pt x="14554200" y="0"/>
                </a:lnTo>
                <a:lnTo>
                  <a:pt x="14554200" y="6922216"/>
                </a:lnTo>
                <a:lnTo>
                  <a:pt x="0" y="692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54240" y="1268569"/>
            <a:ext cx="294132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41">
                <a:solidFill>
                  <a:srgbClr val="000000"/>
                </a:solidFill>
                <a:latin typeface="TT Rounds Condensed"/>
              </a:rPr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3040" y="302895"/>
            <a:ext cx="8046720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41">
                <a:solidFill>
                  <a:srgbClr val="000000"/>
                </a:solidFill>
                <a:latin typeface="TT Rounds Condensed"/>
              </a:rPr>
              <a:t>FOOD ORDERING PAGE</a:t>
            </a:r>
          </a:p>
        </p:txBody>
      </p:sp>
      <p:sp>
        <p:nvSpPr>
          <p:cNvPr id="3" name="Freeform 3"/>
          <p:cNvSpPr/>
          <p:nvPr/>
        </p:nvSpPr>
        <p:spPr>
          <a:xfrm>
            <a:off x="1143000" y="1562100"/>
            <a:ext cx="15072769" cy="7213626"/>
          </a:xfrm>
          <a:custGeom>
            <a:avLst/>
            <a:gdLst/>
            <a:ahLst/>
            <a:cxnLst/>
            <a:rect l="l" t="t" r="r" b="b"/>
            <a:pathLst>
              <a:path w="15072769" h="7213626">
                <a:moveTo>
                  <a:pt x="0" y="0"/>
                </a:moveTo>
                <a:lnTo>
                  <a:pt x="15072769" y="0"/>
                </a:lnTo>
                <a:lnTo>
                  <a:pt x="15072769" y="7213626"/>
                </a:lnTo>
                <a:lnTo>
                  <a:pt x="0" y="7213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5840" y="760095"/>
            <a:ext cx="8046720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41">
                <a:solidFill>
                  <a:srgbClr val="000000"/>
                </a:solidFill>
                <a:latin typeface="TT Rounds Condensed"/>
              </a:rPr>
              <a:t>LOGIN / REGISTRATION PAGE</a:t>
            </a:r>
          </a:p>
        </p:txBody>
      </p:sp>
      <p:sp>
        <p:nvSpPr>
          <p:cNvPr id="3" name="Freeform 3"/>
          <p:cNvSpPr/>
          <p:nvPr/>
        </p:nvSpPr>
        <p:spPr>
          <a:xfrm>
            <a:off x="2133601" y="2043080"/>
            <a:ext cx="14257590" cy="6758020"/>
          </a:xfrm>
          <a:custGeom>
            <a:avLst/>
            <a:gdLst/>
            <a:ahLst/>
            <a:cxnLst/>
            <a:rect l="l" t="t" r="r" b="b"/>
            <a:pathLst>
              <a:path w="14257590" h="6758020">
                <a:moveTo>
                  <a:pt x="0" y="0"/>
                </a:moveTo>
                <a:lnTo>
                  <a:pt x="14257590" y="0"/>
                </a:lnTo>
                <a:lnTo>
                  <a:pt x="14257590" y="6758020"/>
                </a:lnTo>
                <a:lnTo>
                  <a:pt x="0" y="675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4040" y="379095"/>
            <a:ext cx="8046720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41">
                <a:solidFill>
                  <a:srgbClr val="000000"/>
                </a:solidFill>
                <a:latin typeface="TT Rounds Condensed"/>
              </a:rPr>
              <a:t>PAYMENT PAGE </a:t>
            </a:r>
          </a:p>
        </p:txBody>
      </p:sp>
      <p:sp>
        <p:nvSpPr>
          <p:cNvPr id="3" name="Freeform 3"/>
          <p:cNvSpPr/>
          <p:nvPr/>
        </p:nvSpPr>
        <p:spPr>
          <a:xfrm>
            <a:off x="1524000" y="1638300"/>
            <a:ext cx="15190436" cy="7239000"/>
          </a:xfrm>
          <a:custGeom>
            <a:avLst/>
            <a:gdLst/>
            <a:ahLst/>
            <a:cxnLst/>
            <a:rect l="l" t="t" r="r" b="b"/>
            <a:pathLst>
              <a:path w="15190436" h="7239000">
                <a:moveTo>
                  <a:pt x="0" y="0"/>
                </a:moveTo>
                <a:lnTo>
                  <a:pt x="15190436" y="0"/>
                </a:lnTo>
                <a:lnTo>
                  <a:pt x="15190436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497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Arimo Bold</vt:lpstr>
      <vt:lpstr>Arial Bold</vt:lpstr>
      <vt:lpstr>Trebuchet MS Bold Italics</vt:lpstr>
      <vt:lpstr>Arimo</vt:lpstr>
      <vt:lpstr>TT Rounds Condensed</vt:lpstr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2.0_Task 4</dc:title>
  <cp:lastModifiedBy>Siva JK</cp:lastModifiedBy>
  <cp:revision>4</cp:revision>
  <dcterms:created xsi:type="dcterms:W3CDTF">2006-08-16T00:00:00Z</dcterms:created>
  <dcterms:modified xsi:type="dcterms:W3CDTF">2023-11-23T05:03:03Z</dcterms:modified>
  <dc:identifier>DAF0NN2EapM</dc:identifier>
</cp:coreProperties>
</file>